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3" r:id="rId5"/>
    <p:sldId id="262" r:id="rId6"/>
    <p:sldId id="261" r:id="rId7"/>
    <p:sldId id="260" r:id="rId8"/>
    <p:sldId id="259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84" y="7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D2C4C-5839-4B71-B13D-212575C52112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54699-36B9-44C1-9D0D-1BD23AD69E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72069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D2C4C-5839-4B71-B13D-212575C52112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54699-36B9-44C1-9D0D-1BD23AD69E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17538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D2C4C-5839-4B71-B13D-212575C52112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54699-36B9-44C1-9D0D-1BD23AD69E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56704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D2C4C-5839-4B71-B13D-212575C52112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54699-36B9-44C1-9D0D-1BD23AD69E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464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D2C4C-5839-4B71-B13D-212575C52112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54699-36B9-44C1-9D0D-1BD23AD69E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12041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D2C4C-5839-4B71-B13D-212575C52112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54699-36B9-44C1-9D0D-1BD23AD69E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7769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D2C4C-5839-4B71-B13D-212575C52112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54699-36B9-44C1-9D0D-1BD23AD69E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5525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D2C4C-5839-4B71-B13D-212575C52112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54699-36B9-44C1-9D0D-1BD23AD69E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24861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D2C4C-5839-4B71-B13D-212575C52112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54699-36B9-44C1-9D0D-1BD23AD69E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358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D2C4C-5839-4B71-B13D-212575C52112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54699-36B9-44C1-9D0D-1BD23AD69E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22912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D2C4C-5839-4B71-B13D-212575C52112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54699-36B9-44C1-9D0D-1BD23AD69E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8429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1D2C4C-5839-4B71-B13D-212575C52112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854699-36B9-44C1-9D0D-1BD23AD69E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086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microsoft.com/office/2007/relationships/hdphoto" Target="../media/hdphoto7.wdp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0.wdp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indent="0" algn="ctr">
              <a:lnSpc>
                <a:spcPct val="170000"/>
              </a:lnSpc>
              <a:buNone/>
            </a:pP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СТМС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№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>
              <a:lnSpc>
                <a:spcPct val="170000"/>
              </a:lnSpc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               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возведения монолитных конструкций высотных зданий- 3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06877" y="83127"/>
            <a:ext cx="1140032" cy="9144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СТМС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3919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89557" y="2295564"/>
            <a:ext cx="10008540" cy="2000864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lnSpc>
                <a:spcPct val="150000"/>
              </a:lnSpc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Вопросы:</a:t>
            </a:r>
          </a:p>
          <a:p>
            <a:pPr>
              <a:lnSpc>
                <a:spcPct val="150000"/>
              </a:lnSpc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Введение.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Устройство монолитных фундаментных плит. </a:t>
            </a:r>
          </a:p>
        </p:txBody>
      </p:sp>
    </p:spTree>
    <p:extLst>
      <p:ext uri="{BB962C8B-B14F-4D97-AF65-F5344CB8AC3E}">
        <p14:creationId xmlns:p14="http://schemas.microsoft.com/office/powerpoint/2010/main" val="851825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Организационные особенности устройства фундаментов в виде монолитных плит заключаются в назначении нужного количества захваток, обеспечивающих непрерывную ритмичную работу комплексной бригады или специализированных звеньев рабочих, занятых на отдельных видах работ.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Число захваток и календарная модель работ часто определяются условиями посменного бетонирования, при котором объем укладки бетона составляет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80…100 м3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один автобетононасос с звеном бетонщиков или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40…60 м3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использовании технологии «кран — бадья».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4220" y="1908215"/>
            <a:ext cx="9047747" cy="482946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9312442" y="1908215"/>
            <a:ext cx="2879557" cy="3570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конфигурацию и количество захваток также влияют размеры плиты и радиус действия крана или раздаточной стрелы при подаче бетонной смеси.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Технологическая модель устройства монолитной фундаментной плиты приведена в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табл.1.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99310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4221" y="87905"/>
            <a:ext cx="11935326" cy="666181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200111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283" y="108714"/>
            <a:ext cx="11983454" cy="663976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54266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35240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Как показывает практика, бетонную подготовку под фундаментную плиту чаще всего выполняют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толщиной 100 мм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бетона В7,5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Она должна выступать за края фундаментной плиты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100 мм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spcBef>
                <a:spcPts val="600"/>
              </a:spcBef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Под бетонной подготовкой укладывают гидроизолирующий слой, можно также из двух слоев полиэтиленовой пленки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толщиной 0,2 мм. </a:t>
            </a:r>
          </a:p>
          <a:p>
            <a:pPr algn="just">
              <a:spcBef>
                <a:spcPts val="600"/>
              </a:spcBef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Пленка укладывается на ровную поверхность грунта после ручной зачистки дна котлована с одновременным укрытием ее бетонной подготовкой.</a:t>
            </a:r>
          </a:p>
          <a:p>
            <a:pPr algn="just">
              <a:spcBef>
                <a:spcPts val="600"/>
              </a:spcBef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Стыки пленки проклеиваются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внахлест на 100 мм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Разбежка стыков верхнего слоя пленки со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стыками нижнего слоя не менее 1 м. </a:t>
            </a:r>
          </a:p>
          <a:p>
            <a:pPr algn="just">
              <a:spcBef>
                <a:spcPts val="600"/>
              </a:spcBef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Устройство монолитной железобетонной плиты следует осуществлять в соответствии с рабочими чертежами конструкции плиты и с соблюдением правил производства и приемки работ.</a:t>
            </a:r>
          </a:p>
          <a:p>
            <a:pPr algn="just">
              <a:spcBef>
                <a:spcPts val="600"/>
              </a:spcBef>
            </a:pPr>
            <a:r>
              <a:rPr lang="ru-RU" dirty="0" smtClean="0"/>
              <a:t>    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монолитных сплошных фундаментных плит применяется контрфорсная (односторонняя) опалубка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рис.1.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456" y="3549403"/>
            <a:ext cx="7703881" cy="257879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28455" y="6128198"/>
            <a:ext cx="77323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Рис.1. Контрфорсная или односторонняя опалубка: 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— MESA IMALAT; б — OUTINOR; в — MEVA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746564" y="3549402"/>
            <a:ext cx="443120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</a:pP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Рассмотрим в качестве примера опалубочную систему MEVA.</a:t>
            </a:r>
          </a:p>
          <a:p>
            <a:pPr algn="just">
              <a:spcBef>
                <a:spcPts val="600"/>
              </a:spcBef>
            </a:pP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Это каркасная опалубка с высокопрочными рамами. </a:t>
            </a:r>
          </a:p>
          <a:p>
            <a:pPr algn="just"/>
            <a:r>
              <a:rPr lang="ru-RU" sz="1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Комплект опалубки включает: </a:t>
            </a:r>
          </a:p>
          <a:p>
            <a:pPr algn="just"/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щиты, </a:t>
            </a:r>
          </a:p>
          <a:p>
            <a:pPr algn="just"/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угловые элементы, </a:t>
            </a:r>
          </a:p>
          <a:p>
            <a:pPr algn="just"/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доборы, </a:t>
            </a:r>
          </a:p>
          <a:p>
            <a:pPr algn="just"/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опалубочные замки, </a:t>
            </a:r>
          </a:p>
          <a:p>
            <a:pPr algn="just"/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направляющие опоры, </a:t>
            </a:r>
          </a:p>
          <a:p>
            <a:pPr algn="just"/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подкосы,  специальные гайки с резьбой</a:t>
            </a:r>
            <a:r>
              <a:rPr lang="ru-RU" sz="1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7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3755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К достоинствам данной опалубки следует отнести ее небольшой вес, поскольку благодаря этому нет необходимости использовать специализированную технику — сборка осуществляется рабочими вручную.</a:t>
            </a:r>
          </a:p>
          <a:p>
            <a:pPr algn="just">
              <a:spcBef>
                <a:spcPts val="600"/>
              </a:spcBef>
            </a:pPr>
            <a:r>
              <a:rPr lang="ru-RU" dirty="0" smtClean="0"/>
              <a:t> 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касается щитов опалубки рамной конструкции, то рамы выполняются из закрытого стального коробчатого профиля с выгнутым гофром. </a:t>
            </a:r>
          </a:p>
          <a:p>
            <a:pPr algn="just">
              <a:spcBef>
                <a:spcPts val="600"/>
              </a:spcBef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Палуба щита изготавливается из бакелитовой финской фанеры, которая посредством самонарезающих винтов крепится к раме. Соединения щитов осуществляется опалубочными клиновыми замками, запатентованными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фирмой MEVA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рис.2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260" y="2185214"/>
            <a:ext cx="3993983" cy="352978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0" y="5881038"/>
            <a:ext cx="39939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Рис.2. Клиновой замок опалубочной системы MEVA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186989" y="1864554"/>
            <a:ext cx="7911265" cy="466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Размеры щитов опалубки: </a:t>
            </a:r>
          </a:p>
          <a:p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высота — </a:t>
            </a:r>
            <a:r>
              <a:rPr lang="ru-RU" sz="17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90; 135 и 270 см; </a:t>
            </a:r>
          </a:p>
          <a:p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ширина — </a:t>
            </a:r>
            <a:r>
              <a:rPr lang="ru-RU" sz="17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24; 25; 30; 40; 45; 49; 50; 55; 75 и 90 см. </a:t>
            </a:r>
          </a:p>
          <a:p>
            <a:pPr>
              <a:spcBef>
                <a:spcPts val="600"/>
              </a:spcBef>
            </a:pP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Имеется возможность устанавливать их в любом положении — вертикальном или горизонтальном. </a:t>
            </a:r>
          </a:p>
          <a:p>
            <a:pPr>
              <a:spcBef>
                <a:spcPts val="600"/>
              </a:spcBef>
            </a:pP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Монтаж щитов большого размера выполняется с помощью грузоподъемных кранов. </a:t>
            </a:r>
          </a:p>
          <a:p>
            <a:pPr algn="just">
              <a:spcBef>
                <a:spcPts val="600"/>
              </a:spcBef>
            </a:pP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Алюминиевая опалубка производства MEVA рассчитана на высокое давление бетона (</a:t>
            </a:r>
            <a:r>
              <a:rPr lang="ru-RU" sz="1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способна выдерживать нагрузку от давления свежеуложенного 62 бетона в 60 кН/м2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поэтому при одноярусном использовании (</a:t>
            </a:r>
            <a:r>
              <a:rPr lang="ru-RU" sz="1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 надстройки опалубки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укладывать бетон допустимо без учета скорости его укладки. </a:t>
            </a:r>
          </a:p>
          <a:p>
            <a:pPr algn="just">
              <a:spcBef>
                <a:spcPts val="600"/>
              </a:spcBef>
            </a:pP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На всех элементах есть палуба из многослойной фанеры толщиной </a:t>
            </a:r>
            <a:r>
              <a:rPr lang="ru-RU" sz="1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 мм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которая закрепляется самонарезными винтами и в том месте, где соединяется с рамой, дополнительно защищена силиконом. </a:t>
            </a:r>
          </a:p>
          <a:p>
            <a:pPr algn="just">
              <a:spcBef>
                <a:spcPts val="600"/>
              </a:spcBef>
            </a:pP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Масса двустороннего покрытия из синтетической смолы — </a:t>
            </a:r>
            <a:r>
              <a:rPr lang="ru-RU" sz="1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330…420 г/м2 .</a:t>
            </a:r>
            <a:endParaRPr lang="ru-RU" sz="1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8573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2154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</a:pP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Опалубку необходимо устанавливать по всему периметру фундаментной плиты, при этом начинать надо с угловых точек. </a:t>
            </a:r>
          </a:p>
          <a:p>
            <a:pPr algn="just">
              <a:spcBef>
                <a:spcPts val="600"/>
              </a:spcBef>
            </a:pPr>
            <a:r>
              <a:rPr lang="ru-RU" sz="17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Когда выполнено позиционирование, элементы опалубки непосредственно подпирают снаружи подкосами, которые представляют собой консольные подпорки с функциональными распорками </a:t>
            </a:r>
            <a:r>
              <a:rPr lang="ru-RU" sz="17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расстоянии 3,5 м </a:t>
            </a:r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друг от друга (</a:t>
            </a:r>
            <a:r>
              <a:rPr lang="ru-RU" sz="17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рис.3</a:t>
            </a:r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>
              <a:spcBef>
                <a:spcPts val="600"/>
              </a:spcBef>
            </a:pP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Элементы опалубки соединяются двумя замками, на углах плиты — тремя. Схема соединения щитов опалубки представлена на </a:t>
            </a:r>
            <a:r>
              <a:rPr lang="ru-RU" sz="1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рис.4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На земле опалубка закрепляется двумя грунтовыми шпильками.</a:t>
            </a:r>
            <a:endParaRPr lang="ru-RU" sz="1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5604" y="2185214"/>
            <a:ext cx="4400301" cy="310312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75733" y="2185214"/>
            <a:ext cx="6318962" cy="310312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135603" y="5288340"/>
            <a:ext cx="485110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Рис.3. Устройство подкосов опалубки: </a:t>
            </a:r>
          </a:p>
          <a:p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— консольная подпорка с соединительным шарниром, крепящимся фланцевым болтом к функциональной распорке; </a:t>
            </a:r>
          </a:p>
          <a:p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— функциональная распорка; </a:t>
            </a:r>
          </a:p>
          <a:p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— щит опалубки</a:t>
            </a:r>
            <a:endParaRPr lang="ru-RU" sz="1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706980" y="5473005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Рис.4. Схема соединения щитов опалубки: </a:t>
            </a: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— клиновые замки системы MEVA; </a:t>
            </a: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— опалубочные щиты; </a:t>
            </a: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— доборный элемент.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0297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4017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Чтобы обеспечить проектный защитный слой бетона, устанавливают пластмассовые фиксаторы, при этом использование подкладок из обрезков арматуры, деревянных брусков и щебня строго запрещено. </a:t>
            </a:r>
          </a:p>
          <a:p>
            <a:pPr algn="just">
              <a:spcBef>
                <a:spcPts val="600"/>
              </a:spcBef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Арматурные работы должны вестись таким образом, чтобы в итоге обеспечивалось надежное закрепление арматуры от смещения и ее защита от различного рода повреждений. </a:t>
            </a:r>
          </a:p>
          <a:p>
            <a:pPr algn="just">
              <a:spcBef>
                <a:spcPts val="600"/>
              </a:spcBef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Технологическая карта должна предусматривать установку трапов, что требуется для по арматуре при бетонировании.</a:t>
            </a:r>
          </a:p>
          <a:p>
            <a:pPr algn="just">
              <a:spcBef>
                <a:spcPts val="600"/>
              </a:spcBef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Фундаменты армируются посредством верхних и нижних сеток, которые собирают непосредственно на месте из отдельных стержней путем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вязки мест пересечений вязальной проволокой d = 1,2 мм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через один узел в шахматном порядке. </a:t>
            </a:r>
          </a:p>
          <a:p>
            <a:pPr algn="just">
              <a:spcBef>
                <a:spcPts val="600"/>
              </a:spcBef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Два крайних стержня по контуру плиты следует вязать в каждом пересечении. </a:t>
            </a:r>
          </a:p>
          <a:p>
            <a:pPr algn="just">
              <a:spcBef>
                <a:spcPts val="600"/>
              </a:spcBef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Использование электросварки для выполнения прихватки не разрешается. </a:t>
            </a:r>
          </a:p>
          <a:p>
            <a:pPr algn="just">
              <a:spcBef>
                <a:spcPts val="600"/>
              </a:spcBef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Продольную стыковку арматурных стержней при их большой длине (свыше 6 м) необходимо выполнять внахлест, при этом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длина самого нахлеста должна составлять 44 диаметра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соединяемых стержней. </a:t>
            </a:r>
          </a:p>
          <a:p>
            <a:pPr algn="just">
              <a:spcBef>
                <a:spcPts val="600"/>
              </a:spcBef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Стыки соседних параллельных стержней надо выполнять вразбежку, на величину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менее 57 диаметров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применяемой арматуры. </a:t>
            </a:r>
          </a:p>
          <a:p>
            <a:pPr algn="just">
              <a:spcBef>
                <a:spcPts val="600"/>
              </a:spcBef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Стыки рабочей арматуры верхней сетки по возможности устраивают под стенами или не далее четверти пролета между соседними стенами. </a:t>
            </a:r>
          </a:p>
          <a:p>
            <a:pPr algn="just">
              <a:spcBef>
                <a:spcPts val="600"/>
              </a:spcBef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Нижнюю арматуру следует стыковать в средней зоне пролета между соседними стенами. Стержни соседних позиций укладывают с равными промежутками. </a:t>
            </a:r>
          </a:p>
          <a:p>
            <a:pPr algn="just">
              <a:spcBef>
                <a:spcPts val="600"/>
              </a:spcBef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Защитный слой бетона от торцов стержней до краев плиты должен составлять 30 мм.  </a:t>
            </a:r>
            <a:endParaRPr lang="ru-RU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4096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Фундаментную плиту бетонируют образующимися в результате разрезки массива поперечными и продольными рабочими швами, конструкция которых схематично представлена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рис.5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 результате установки плоских каркасов образуются рабочие швы. На такие каркасы посредством специальной вязальной проволоки крепят металлическую сетку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ячейками 20 × 20 мм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3746" y="1277273"/>
            <a:ext cx="6404326" cy="483057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1056584" y="6298259"/>
            <a:ext cx="37008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Рис.5. Конструкция рабочего шва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689558" y="1277274"/>
            <a:ext cx="5502442" cy="47551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Прежде чем укладывать бетонную смесь, необходимо проверить и принять все конструкции и их элементы, которые будут закрыты в процессе дальнейшего производства работ.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этом должен быть составлен соответствующий акт на скрытые работы.</a:t>
            </a: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Если фундаментную плиту требуется бетонировать с помощью автобетононасоса, то последний разрешено устанавливать на рабочей площадке только после того, как выполнены следующие мероприятия: </a:t>
            </a: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обеспечена горизонтальность площадки для размещения автобетононасоса; </a:t>
            </a: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подготовлены подкладки под аутригеры; </a:t>
            </a: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подготовлено цементное тесто (для пусковой смеси). 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890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Работы по бетонированию плиты ведутся блоками согласно схеме.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Стоянка автобетононасоса определяется с учетом бетонирования каждого из блоков с одной стоянки.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На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рис.6-8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приведены фрагмент высотного здания со сложной конфигурацией в плане, схемы разбивки фундаментной плиты на карты и на блоки.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3351" y="1508104"/>
            <a:ext cx="5928572" cy="231793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60168" y="1494652"/>
            <a:ext cx="5943600" cy="520693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256674" y="4098121"/>
            <a:ext cx="561473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Рис.6. 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Фрагмент высотного здания со сложной конфигурацией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5974" y="5867218"/>
            <a:ext cx="52818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Рис.7. 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разбивки фундаментной плиты на карты 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5947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3723"/>
          <a:stretch/>
        </p:blipFill>
        <p:spPr>
          <a:xfrm>
            <a:off x="108284" y="92493"/>
            <a:ext cx="5211226" cy="415465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387268" y="4375736"/>
            <a:ext cx="46532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Рис.8. Схема разбивки карты на блоки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427794" y="1"/>
            <a:ext cx="6764206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Слой бетонной смеси должен быть не толще,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чем 1,25 длины рабочей части глубинного вибратора,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используемого для ее уплотнения.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Верхний уровень уложенной бетонной смеси должен быть ниже верха щитов опалубки на 50 мм.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Перерыв в процессе укладки смежных слоев бетонной смеси без образования рабочего шва назначается в соответствии с распоряжением строительной лаборатории и его продолжительность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должна превышать 1,5 ч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Уплотняя бетонную смесь, необходимо контролировать, чтобы вибраторы не опирались на арматуру и элементы крепления опалубки.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Верхняя поверхность фундаментной плиты выравнивается и уплотняется виброплощадкой и далее заглаживается виброрейкой.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4879528"/>
            <a:ext cx="12192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Бетонная смесь уплотняется в соответствии со следующими правилами:</a:t>
            </a: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шаг перестановки глубинных вибраторов не должен превышать полуторного радиуса их действия (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рис.8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глубина погружения глубинного вибратора в бетонную смесь должна обеспечивать углубление его в ранее уложенный слой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5…10 см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шаг перестановки поверхностных вибраторов должен обеспечивать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перекрытие на 100 мм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площадкой вибратора границы участка, на котором уже работал глубинный вибриратор. 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0020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-51152"/>
            <a:ext cx="12192000" cy="6909151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Продолжительность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вибрирования должна быть такой, чтобы достигалось требуемое уплотнение бетонной смеси.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Показателем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определяющим достаточную степень уплотнения, является прекращение выделения из смеси пузырьков воздуха. В процессе бетонирования необходимо вести записи в «Журнале бетонных работ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endParaRPr lang="ru-RU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034" y="1277273"/>
            <a:ext cx="7653228" cy="234423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108034" y="3698449"/>
            <a:ext cx="765322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Рис.8. Виброуплотнение бетонной смеси: </a:t>
            </a: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— неуплотненный бетон; 2 — глубинный вибратор; </a:t>
            </a: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— ось перемещения вибратора; 4 — зона наложения участков; </a:t>
            </a: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— уплотненный бетон; 6 — опалубка.</a:t>
            </a: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(Найдите ошибку в схеме)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869296" y="1277274"/>
            <a:ext cx="4322704" cy="42011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 целом, критически важно поддерживать определенный температурно-влажностный режим, необходимый для нарастания прочности бетона. </a:t>
            </a:r>
          </a:p>
          <a:p>
            <a:pPr algn="just">
              <a:spcBef>
                <a:spcPts val="600"/>
              </a:spcBef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Наиболее оптимальным следует режим с температурой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+18 °С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влажностью 90 %.</a:t>
            </a:r>
          </a:p>
          <a:p>
            <a:pPr algn="just">
              <a:spcBef>
                <a:spcPts val="600"/>
              </a:spcBef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 засушливую погоду бетон из портландцемента необходимо поливать в течение как минимум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сут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а бетон на глиноземистом цементе — как минимум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сут. </a:t>
            </a:r>
          </a:p>
          <a:p>
            <a:pPr algn="just">
              <a:spcBef>
                <a:spcPts val="600"/>
              </a:spcBef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8133" y="5555223"/>
            <a:ext cx="11995734" cy="10002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Поливка при температуре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 °С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выше производится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течение первых 3 суток днем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при этом, что важно, не реже чем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через каждые 3 ч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не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реже одного раза ночью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затем —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реже трех раз в сутки. </a:t>
            </a:r>
          </a:p>
          <a:p>
            <a:pPr algn="just">
              <a:spcBef>
                <a:spcPts val="600"/>
              </a:spcBef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температура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превышает 5 °С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поливка не требуется.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5480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Рис.9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схематично иллюстрирует организационно-технологические решения по устройству монолитной плоской фундаментной плиты.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4101" y="646331"/>
            <a:ext cx="6908848" cy="413020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67050" y="4985298"/>
            <a:ext cx="704294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Рис.9. Иллюстрация организационно-технологических решений устройства монолитной плоской фундаментной плиты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177050" y="372979"/>
            <a:ext cx="501495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Если плоские фундаментные плиты имеют большую площадь, их необходимо разбить на блоки бетонирования или карты.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качестве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Далее по краям карт устанавливают деревянную или сетчатую опалубку без разрезки арматуры на границах карт.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качестве наружной и внутренней опалубок наиболее целесообразно использовать стальную сетку из проволоки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диаметром 0,7 мм с ячейкой 5 × 5 см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которую крепят к арматуре плиты вязальной проволокой или зажимами.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Ширина блоков определяется в зависимости от особенностей условий непрерывности бетонирования и скорости, с которой подается бетонная смесь.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-2" y="5631629"/>
            <a:ext cx="1219200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каждом блоке бетонирования должны быть рабочие зоны приемки и предварительного разравнивания и уплотнения.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Разбивку фундаментной плиты на технологические карты и блоки необходимо выполнять с учетом применяемого механизма (крана или бетононасоса)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3851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Благодарю</a:t>
            </a:r>
            <a:r>
              <a:rPr kumimoji="0" lang="ru-RU" sz="3200" b="1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за внимание!</a:t>
            </a: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926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410</TotalTime>
  <Words>1635</Words>
  <Application>Microsoft Office PowerPoint</Application>
  <PresentationFormat>Широкоэкранный</PresentationFormat>
  <Paragraphs>140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17</cp:revision>
  <dcterms:created xsi:type="dcterms:W3CDTF">2024-01-14T07:21:07Z</dcterms:created>
  <dcterms:modified xsi:type="dcterms:W3CDTF">2025-02-10T05:51:23Z</dcterms:modified>
</cp:coreProperties>
</file>